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1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92">
          <p15:clr>
            <a:srgbClr val="9AA0A6"/>
          </p15:clr>
        </p15:guide>
        <p15:guide id="2" pos="2880">
          <p15:clr>
            <a:srgbClr val="9AA0A6"/>
          </p15:clr>
        </p15:guide>
        <p15:guide id="3" pos="5564">
          <p15:clr>
            <a:srgbClr val="9AA0A6"/>
          </p15:clr>
        </p15:guide>
        <p15:guide id="4" orient="horz" pos="392">
          <p15:clr>
            <a:srgbClr val="9AA0A6"/>
          </p15:clr>
        </p15:guide>
        <p15:guide id="5" orient="horz" pos="50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583" autoAdjust="0"/>
  </p:normalViewPr>
  <p:slideViewPr>
    <p:cSldViewPr snapToGrid="0">
      <p:cViewPr varScale="1">
        <p:scale>
          <a:sx n="104" d="100"/>
          <a:sy n="104" d="100"/>
        </p:scale>
        <p:origin x="850" y="77"/>
      </p:cViewPr>
      <p:guideLst>
        <p:guide pos="192"/>
        <p:guide pos="2880"/>
        <p:guide pos="5564"/>
        <p:guide orient="horz" pos="392"/>
        <p:guide orient="horz" pos="5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e3c42a798c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e3c42a798c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3c42a798c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e3c42a798c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e3c42a798c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e3c42a798c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e4382267f7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e4382267f7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b80c4869e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b80c4869e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e42ba05d7b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e42ba05d7b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42ba05d7b_1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e42ba05d7b_1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42ba05d7b_1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e42ba05d7b_1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e42ba05d7b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e42ba05d7b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42ba05d7b_1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42ba05d7b_1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3c42a798c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3c42a798c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3c42a798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e3c42a798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bg>
      <p:bgPr>
        <a:solidFill>
          <a:schemeClr val="dk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Char char="◎"/>
              <a:defRPr>
                <a:solidFill>
                  <a:schemeClr val="accent2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◉"/>
              <a:defRPr>
                <a:solidFill>
                  <a:schemeClr val="accent2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3">
  <p:cSld name="TITLE_3">
    <p:bg>
      <p:bgPr>
        <a:solidFill>
          <a:schemeClr val="dk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78" name="Google Shape;78;p14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 rot="10800000" flipH="1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sz="3600" i="1"/>
            </a:lvl1pPr>
            <a:lvl2pPr marL="914400" lvl="1" indent="-457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3600" i="1"/>
            </a:lvl2pPr>
            <a:lvl3pPr marL="1371600" lvl="2" indent="-457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sz="3600" i="1"/>
            </a:lvl3pPr>
            <a:lvl4pPr marL="1828800" lvl="3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i="1"/>
            </a:lvl4pPr>
            <a:lvl5pPr marL="2286000" lvl="4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i="1"/>
            </a:lvl5pPr>
            <a:lvl6pPr marL="2743200" lvl="5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i="1"/>
            </a:lvl6pPr>
            <a:lvl7pPr marL="3200400" lvl="6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i="1"/>
            </a:lvl7pPr>
            <a:lvl8pPr marL="3657600" lvl="7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i="1"/>
            </a:lvl8pPr>
            <a:lvl9pPr marL="4114800" lvl="8" indent="-45720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i="1"/>
            </a:lvl9pPr>
          </a:lstStyle>
          <a:p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3839646" y="782918"/>
            <a:ext cx="1464573" cy="842707"/>
            <a:chOff x="3593400" y="1729675"/>
            <a:chExt cx="1957200" cy="112361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0" b="1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sz="60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4"/>
          <p:cNvCxnSpPr/>
          <p:nvPr/>
        </p:nvCxnSpPr>
        <p:spPr>
          <a:xfrm rot="10800000" flipH="1">
            <a:off x="4704510" y="351930"/>
            <a:ext cx="347100" cy="47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body" idx="1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drive.google.com/file/d/1jyEWIalmDlRgHbw-qFP3XOXXgP27arlj/view?usp=sharing" TargetMode="External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838200" y="1524000"/>
            <a:ext cx="7495500" cy="166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Automazione del processo di creazione di classificatori su tassonomie gerarchiche</a:t>
            </a:r>
            <a:endParaRPr sz="3000"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100" y="195450"/>
            <a:ext cx="2743200" cy="98069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88" name="Google Shape;88;p15"/>
          <p:cNvSpPr txBox="1"/>
          <p:nvPr/>
        </p:nvSpPr>
        <p:spPr>
          <a:xfrm>
            <a:off x="3597088" y="330580"/>
            <a:ext cx="5394600" cy="7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1800" b="1">
                <a:solidFill>
                  <a:srgbClr val="1A1A1A"/>
                </a:solidFill>
                <a:latin typeface="Roboto Slab"/>
                <a:ea typeface="Roboto Slab"/>
                <a:cs typeface="Roboto Slab"/>
                <a:sym typeface="Roboto Slab"/>
              </a:rPr>
              <a:t>Dipartimento di Matematica e Informatica</a:t>
            </a:r>
            <a:endParaRPr sz="1800" b="1">
              <a:solidFill>
                <a:srgbClr val="1A1A1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1"/>
              <a:buFont typeface="Arial"/>
              <a:buNone/>
            </a:pPr>
            <a:r>
              <a:rPr lang="en" sz="1800" b="1">
                <a:solidFill>
                  <a:srgbClr val="1A1A1A"/>
                </a:solidFill>
                <a:latin typeface="Roboto Slab"/>
                <a:ea typeface="Roboto Slab"/>
                <a:cs typeface="Roboto Slab"/>
                <a:sym typeface="Roboto Slab"/>
              </a:rPr>
              <a:t>Corso di Laurea Triennale in Informatica</a:t>
            </a:r>
            <a:endParaRPr sz="1800"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89" name="Google Shape;89;p15"/>
          <p:cNvCxnSpPr/>
          <p:nvPr/>
        </p:nvCxnSpPr>
        <p:spPr>
          <a:xfrm>
            <a:off x="304800" y="1371600"/>
            <a:ext cx="853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" name="Google Shape;90;p15"/>
          <p:cNvSpPr txBox="1"/>
          <p:nvPr/>
        </p:nvSpPr>
        <p:spPr>
          <a:xfrm>
            <a:off x="5867400" y="3486000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Relatore: </a:t>
            </a:r>
            <a:r>
              <a:rPr lang="en" b="1">
                <a:latin typeface="Roboto Slab"/>
                <a:ea typeface="Roboto Slab"/>
                <a:cs typeface="Roboto Slab"/>
                <a:sym typeface="Roboto Slab"/>
              </a:rPr>
              <a:t>Prof. Salvatore Nicotra</a:t>
            </a:r>
            <a:endParaRPr b="1"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91" name="Google Shape;91;p15"/>
          <p:cNvCxnSpPr/>
          <p:nvPr/>
        </p:nvCxnSpPr>
        <p:spPr>
          <a:xfrm>
            <a:off x="304800" y="3886200"/>
            <a:ext cx="853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5"/>
          <p:cNvSpPr txBox="1"/>
          <p:nvPr/>
        </p:nvSpPr>
        <p:spPr>
          <a:xfrm>
            <a:off x="304800" y="3486000"/>
            <a:ext cx="2971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Candidato: </a:t>
            </a:r>
            <a:r>
              <a:rPr lang="en" b="1">
                <a:latin typeface="Roboto Slab"/>
                <a:ea typeface="Roboto Slab"/>
                <a:cs typeface="Roboto Slab"/>
                <a:sym typeface="Roboto Slab"/>
              </a:rPr>
              <a:t>Sergio Maccarrone</a:t>
            </a:r>
            <a:endParaRPr b="1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93" name="Google Shape;93;p15"/>
          <p:cNvSpPr txBox="1"/>
          <p:nvPr/>
        </p:nvSpPr>
        <p:spPr>
          <a:xfrm>
            <a:off x="3214350" y="4067100"/>
            <a:ext cx="2743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Anno Accademico 2020 - 2021</a:t>
            </a:r>
            <a:endParaRPr b="1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94" name="Google Shape;9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9000" y="3962400"/>
            <a:ext cx="1600200" cy="60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>
            <a:spLocks noGrp="1"/>
          </p:cNvSpPr>
          <p:nvPr>
            <p:ph type="title" idx="4294967295"/>
          </p:nvPr>
        </p:nvSpPr>
        <p:spPr>
          <a:xfrm>
            <a:off x="304100" y="80367"/>
            <a:ext cx="8528100" cy="72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</a:rPr>
              <a:t>Approccio a 2 livelli</a:t>
            </a:r>
            <a:endParaRPr sz="3000" b="1">
              <a:solidFill>
                <a:schemeClr val="dk1"/>
              </a:solidFill>
            </a:endParaRPr>
          </a:p>
        </p:txBody>
      </p:sp>
      <p:sp>
        <p:nvSpPr>
          <p:cNvPr id="199" name="Google Shape;199;p24"/>
          <p:cNvSpPr/>
          <p:nvPr/>
        </p:nvSpPr>
        <p:spPr>
          <a:xfrm>
            <a:off x="9375" y="4336300"/>
            <a:ext cx="9144000" cy="807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450" y="969876"/>
            <a:ext cx="4246502" cy="405248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4"/>
          <p:cNvSpPr txBox="1"/>
          <p:nvPr/>
        </p:nvSpPr>
        <p:spPr>
          <a:xfrm>
            <a:off x="4576949" y="1105938"/>
            <a:ext cx="42465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Roboto Slab"/>
                <a:ea typeface="Roboto Slab"/>
                <a:cs typeface="Roboto Slab"/>
                <a:sym typeface="Roboto Slab"/>
              </a:rPr>
              <a:t>1 Classificatore di primo livello:</a:t>
            </a:r>
            <a:br>
              <a:rPr lang="en" sz="1500" b="1">
                <a:latin typeface="Roboto Slab"/>
                <a:ea typeface="Roboto Slab"/>
                <a:cs typeface="Roboto Slab"/>
                <a:sym typeface="Roboto Slab"/>
              </a:rPr>
            </a:b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Dato un testo assegna una o più label relative alle 16 categorie di primo livello.</a:t>
            </a:r>
            <a:br>
              <a:rPr lang="en" sz="1500">
                <a:latin typeface="Roboto Slab"/>
                <a:ea typeface="Roboto Slab"/>
                <a:cs typeface="Roboto Slab"/>
                <a:sym typeface="Roboto Slab"/>
              </a:rPr>
            </a:b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Roboto Slab"/>
                <a:ea typeface="Roboto Slab"/>
                <a:cs typeface="Roboto Slab"/>
                <a:sym typeface="Roboto Slab"/>
              </a:rPr>
              <a:t>16 Classificatori di secondo livello:</a:t>
            </a:r>
            <a:endParaRPr sz="1500" b="1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Analizzano tutti i nodi discendenti di un nodo di primo livello.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202" name="Google Shape;202;p24"/>
          <p:cNvCxnSpPr/>
          <p:nvPr/>
        </p:nvCxnSpPr>
        <p:spPr>
          <a:xfrm>
            <a:off x="330450" y="795009"/>
            <a:ext cx="3647700" cy="8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04" name="Google Shape;204;p24"/>
          <p:cNvSpPr/>
          <p:nvPr/>
        </p:nvSpPr>
        <p:spPr>
          <a:xfrm>
            <a:off x="6197250" y="3439225"/>
            <a:ext cx="1005900" cy="100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17</a:t>
            </a:r>
            <a:endParaRPr sz="2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CLF</a:t>
            </a:r>
            <a:endParaRPr sz="2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>
            <a:spLocks noGrp="1"/>
          </p:cNvSpPr>
          <p:nvPr>
            <p:ph type="title" idx="4294967295"/>
          </p:nvPr>
        </p:nvSpPr>
        <p:spPr>
          <a:xfrm>
            <a:off x="304100" y="86246"/>
            <a:ext cx="8528100" cy="72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</a:rPr>
              <a:t>Approccio gerarchico</a:t>
            </a:r>
            <a:endParaRPr sz="3000" b="1">
              <a:solidFill>
                <a:schemeClr val="dk1"/>
              </a:solidFill>
            </a:endParaRPr>
          </a:p>
        </p:txBody>
      </p:sp>
      <p:cxnSp>
        <p:nvCxnSpPr>
          <p:cNvPr id="210" name="Google Shape;210;p25"/>
          <p:cNvCxnSpPr/>
          <p:nvPr/>
        </p:nvCxnSpPr>
        <p:spPr>
          <a:xfrm>
            <a:off x="330450" y="816812"/>
            <a:ext cx="3969300" cy="8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Google Shape;211;p25"/>
          <p:cNvSpPr txBox="1"/>
          <p:nvPr/>
        </p:nvSpPr>
        <p:spPr>
          <a:xfrm>
            <a:off x="4594650" y="1219713"/>
            <a:ext cx="42111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Roboto"/>
                <a:ea typeface="Roboto"/>
                <a:cs typeface="Roboto"/>
                <a:sym typeface="Roboto"/>
              </a:rPr>
              <a:t>130 classificatori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, uno per ogni insieme di nodi che condividono lo stesso padre.</a:t>
            </a:r>
            <a:br>
              <a:rPr lang="en" sz="1500">
                <a:latin typeface="Roboto"/>
                <a:ea typeface="Roboto"/>
                <a:cs typeface="Roboto"/>
                <a:sym typeface="Roboto"/>
              </a:rPr>
            </a:b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L’articolo segue un percorso di label, ottenute attraverso una sequenza di classificatori discendenti.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25"/>
          <p:cNvSpPr/>
          <p:nvPr/>
        </p:nvSpPr>
        <p:spPr>
          <a:xfrm>
            <a:off x="3904" y="4336200"/>
            <a:ext cx="9144000" cy="807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14" name="Google Shape;2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450" y="1171775"/>
            <a:ext cx="4255498" cy="3457537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5"/>
          <p:cNvSpPr/>
          <p:nvPr/>
        </p:nvSpPr>
        <p:spPr>
          <a:xfrm>
            <a:off x="6197250" y="3439225"/>
            <a:ext cx="1005900" cy="100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130</a:t>
            </a:r>
            <a:endParaRPr sz="2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CLF</a:t>
            </a:r>
            <a:endParaRPr sz="2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/>
          <p:nvPr/>
        </p:nvSpPr>
        <p:spPr>
          <a:xfrm>
            <a:off x="3904" y="4336200"/>
            <a:ext cx="9144000" cy="807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6"/>
          <p:cNvSpPr txBox="1">
            <a:spLocks noGrp="1"/>
          </p:cNvSpPr>
          <p:nvPr>
            <p:ph type="title"/>
          </p:nvPr>
        </p:nvSpPr>
        <p:spPr>
          <a:xfrm>
            <a:off x="311700" y="170194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0091EA"/>
                </a:solidFill>
              </a:rPr>
              <a:t>Confronto delle performance totali</a:t>
            </a:r>
            <a:endParaRPr sz="3000" b="1">
              <a:solidFill>
                <a:srgbClr val="0091EA"/>
              </a:solidFill>
            </a:endParaRPr>
          </a:p>
        </p:txBody>
      </p:sp>
      <p:sp>
        <p:nvSpPr>
          <p:cNvPr id="222" name="Google Shape;222;p2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cxnSp>
        <p:nvCxnSpPr>
          <p:cNvPr id="223" name="Google Shape;223;p26"/>
          <p:cNvCxnSpPr/>
          <p:nvPr/>
        </p:nvCxnSpPr>
        <p:spPr>
          <a:xfrm rot="10800000" flipH="1">
            <a:off x="304100" y="790638"/>
            <a:ext cx="6385800" cy="8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26"/>
          <p:cNvSpPr txBox="1"/>
          <p:nvPr/>
        </p:nvSpPr>
        <p:spPr>
          <a:xfrm>
            <a:off x="304100" y="1029675"/>
            <a:ext cx="8520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Approcci testati su articoli interni ad un test set realizzato da esperti del settore.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Per ogni articoli è stata fornita una o più label d’appartenenza.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25" name="Google Shape;225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23450" y="1761325"/>
            <a:ext cx="4281899" cy="306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231" name="Google Shape;231;p27"/>
          <p:cNvGrpSpPr/>
          <p:nvPr/>
        </p:nvGrpSpPr>
        <p:grpSpPr>
          <a:xfrm>
            <a:off x="1979853" y="1037726"/>
            <a:ext cx="5184281" cy="3599202"/>
            <a:chOff x="2282299" y="798604"/>
            <a:chExt cx="4537267" cy="2661148"/>
          </a:xfrm>
        </p:grpSpPr>
        <p:sp>
          <p:nvSpPr>
            <p:cNvPr id="232" name="Google Shape;232;p27"/>
            <p:cNvSpPr/>
            <p:nvPr/>
          </p:nvSpPr>
          <p:spPr>
            <a:xfrm>
              <a:off x="2653749" y="798604"/>
              <a:ext cx="3793780" cy="2539405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2282299" y="3389796"/>
              <a:ext cx="4537267" cy="69956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2282299" y="3333770"/>
              <a:ext cx="4536567" cy="55964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4216643" y="3333770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6" name="Google Shape;236;p27"/>
          <p:cNvSpPr txBox="1">
            <a:spLocks noGrp="1"/>
          </p:cNvSpPr>
          <p:nvPr>
            <p:ph type="title" idx="4294967295"/>
          </p:nvPr>
        </p:nvSpPr>
        <p:spPr>
          <a:xfrm>
            <a:off x="311700" y="170194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0091EA"/>
                </a:solidFill>
              </a:rPr>
              <a:t>Demo di utilizzo</a:t>
            </a:r>
            <a:endParaRPr sz="3000" b="1">
              <a:solidFill>
                <a:srgbClr val="0091EA"/>
              </a:solidFill>
            </a:endParaRPr>
          </a:p>
        </p:txBody>
      </p:sp>
      <p:cxnSp>
        <p:nvCxnSpPr>
          <p:cNvPr id="237" name="Google Shape;237;p27"/>
          <p:cNvCxnSpPr/>
          <p:nvPr/>
        </p:nvCxnSpPr>
        <p:spPr>
          <a:xfrm>
            <a:off x="304100" y="799338"/>
            <a:ext cx="3031200" cy="4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VideoPresentazioneTesi_sergio (1)">
            <a:hlinkClick r:id="" action="ppaction://media"/>
            <a:extLst>
              <a:ext uri="{FF2B5EF4-FFF2-40B4-BE49-F238E27FC236}">
                <a16:creationId xmlns:a16="http://schemas.microsoft.com/office/drawing/2014/main" id="{3A69A924-C71B-4F4F-AD81-31D0CBFC23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71258" y="1238799"/>
            <a:ext cx="4022423" cy="3029671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AF7F635-7F25-4166-9653-B7EF2E983813}"/>
              </a:ext>
            </a:extLst>
          </p:cNvPr>
          <p:cNvSpPr txBox="1"/>
          <p:nvPr/>
        </p:nvSpPr>
        <p:spPr>
          <a:xfrm>
            <a:off x="0" y="4772318"/>
            <a:ext cx="9144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it-IT" sz="1200" b="0" i="0" u="sng" strike="noStrike" dirty="0">
                <a:solidFill>
                  <a:srgbClr val="0091EA"/>
                </a:solidFill>
                <a:effectLst/>
                <a:latin typeface="Source Sans Pro" panose="020B0503030403020204" pitchFamily="34" charset="0"/>
                <a:hlinkClick r:id="rId6"/>
              </a:rPr>
              <a:t>https://drive.google.com/file/d/1jyEWIalmDlRgHbw-qFP3XOXXgP27arlj/view?usp=sharing</a:t>
            </a:r>
            <a:endParaRPr lang="it-IT" sz="1100" b="0" dirty="0"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xfrm>
            <a:off x="304800" y="1765950"/>
            <a:ext cx="8534400" cy="66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1A1A1A"/>
                </a:solidFill>
              </a:rPr>
              <a:t>Grazie per l’attenzione</a:t>
            </a:r>
            <a:endParaRPr sz="3500">
              <a:solidFill>
                <a:srgbClr val="1A1A1A"/>
              </a:solidFill>
            </a:endParaRPr>
          </a:p>
        </p:txBody>
      </p:sp>
      <p:pic>
        <p:nvPicPr>
          <p:cNvPr id="244" name="Google Shape;2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100" y="195450"/>
            <a:ext cx="2743200" cy="980696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46" name="Google Shape;246;p28"/>
          <p:cNvSpPr txBox="1"/>
          <p:nvPr/>
        </p:nvSpPr>
        <p:spPr>
          <a:xfrm>
            <a:off x="3597088" y="290825"/>
            <a:ext cx="5394600" cy="7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1800" b="1">
                <a:solidFill>
                  <a:srgbClr val="1A1A1A"/>
                </a:solidFill>
                <a:latin typeface="Roboto Slab"/>
                <a:ea typeface="Roboto Slab"/>
                <a:cs typeface="Roboto Slab"/>
                <a:sym typeface="Roboto Slab"/>
              </a:rPr>
              <a:t>Dipartimento di Matematica e Informatica</a:t>
            </a:r>
            <a:endParaRPr sz="1800" b="1">
              <a:solidFill>
                <a:srgbClr val="1A1A1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1"/>
              <a:buFont typeface="Arial"/>
              <a:buNone/>
            </a:pPr>
            <a:r>
              <a:rPr lang="en" sz="1800" b="1">
                <a:solidFill>
                  <a:srgbClr val="1A1A1A"/>
                </a:solidFill>
                <a:latin typeface="Roboto Slab"/>
                <a:ea typeface="Roboto Slab"/>
                <a:cs typeface="Roboto Slab"/>
                <a:sym typeface="Roboto Slab"/>
              </a:rPr>
              <a:t>Corso di Laurea Triennale in Informatica</a:t>
            </a:r>
            <a:endParaRPr sz="1800"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247" name="Google Shape;247;p28"/>
          <p:cNvCxnSpPr/>
          <p:nvPr/>
        </p:nvCxnSpPr>
        <p:spPr>
          <a:xfrm>
            <a:off x="304800" y="1371600"/>
            <a:ext cx="853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" name="Google Shape;248;p28"/>
          <p:cNvSpPr txBox="1"/>
          <p:nvPr/>
        </p:nvSpPr>
        <p:spPr>
          <a:xfrm>
            <a:off x="304800" y="3486000"/>
            <a:ext cx="853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Sergio Maccarrone</a:t>
            </a:r>
            <a:endParaRPr b="1"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249" name="Google Shape;249;p28"/>
          <p:cNvCxnSpPr/>
          <p:nvPr/>
        </p:nvCxnSpPr>
        <p:spPr>
          <a:xfrm>
            <a:off x="304800" y="3886200"/>
            <a:ext cx="853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28"/>
          <p:cNvSpPr txBox="1"/>
          <p:nvPr/>
        </p:nvSpPr>
        <p:spPr>
          <a:xfrm>
            <a:off x="304800" y="2860625"/>
            <a:ext cx="853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Automazione del processo di creazione di classificatori su tassonomie gerarchiche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51" name="Google Shape;251;p28"/>
          <p:cNvSpPr txBox="1"/>
          <p:nvPr/>
        </p:nvSpPr>
        <p:spPr>
          <a:xfrm>
            <a:off x="3214350" y="4067100"/>
            <a:ext cx="2743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Anno Accademico 2020 - 2021</a:t>
            </a:r>
            <a:endParaRPr b="1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52" name="Google Shape;25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9000" y="3962400"/>
            <a:ext cx="1600200" cy="60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311700" y="170194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Scopo del progetto</a:t>
            </a:r>
            <a:endParaRPr sz="3000"/>
          </a:p>
        </p:txBody>
      </p:sp>
      <p:sp>
        <p:nvSpPr>
          <p:cNvPr id="100" name="Google Shape;100;p1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01" name="Google Shape;101;p16"/>
          <p:cNvSpPr txBox="1"/>
          <p:nvPr/>
        </p:nvSpPr>
        <p:spPr>
          <a:xfrm>
            <a:off x="311700" y="876588"/>
            <a:ext cx="85206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Realizzazione di un software che crei automaticamente un </a:t>
            </a:r>
            <a:r>
              <a:rPr lang="en" sz="1600" b="1">
                <a:latin typeface="Roboto Slab"/>
                <a:ea typeface="Roboto Slab"/>
                <a:cs typeface="Roboto Slab"/>
                <a:sym typeface="Roboto Slab"/>
              </a:rPr>
              <a:t>classificatore di testo</a:t>
            </a: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 in grado di assegnare una o più etichette ad una notizia in base al suo contenuto. 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102" name="Google Shape;102;p16"/>
          <p:cNvCxnSpPr/>
          <p:nvPr/>
        </p:nvCxnSpPr>
        <p:spPr>
          <a:xfrm rot="10800000" flipH="1">
            <a:off x="304100" y="790638"/>
            <a:ext cx="3371100" cy="8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Google Shape;103;p16"/>
          <p:cNvSpPr txBox="1"/>
          <p:nvPr/>
        </p:nvSpPr>
        <p:spPr>
          <a:xfrm>
            <a:off x="5859575" y="2527900"/>
            <a:ext cx="1329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Slab"/>
                <a:ea typeface="Roboto Slab"/>
                <a:cs typeface="Roboto Slab"/>
                <a:sym typeface="Roboto Slab"/>
              </a:rPr>
              <a:t>Etichetta: </a:t>
            </a:r>
            <a:endParaRPr sz="1800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Università</a:t>
            </a:r>
            <a:endParaRPr sz="18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4049401" y="2543343"/>
            <a:ext cx="1045200" cy="7080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 rotWithShape="1">
          <a:blip r:embed="rId3">
            <a:alphaModFix/>
          </a:blip>
          <a:srcRect l="2752"/>
          <a:stretch/>
        </p:blipFill>
        <p:spPr>
          <a:xfrm>
            <a:off x="846338" y="1800000"/>
            <a:ext cx="2347526" cy="219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311700" y="170194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IPTC Media Topics</a:t>
            </a:r>
            <a:endParaRPr sz="3000"/>
          </a:p>
        </p:txBody>
      </p:sp>
      <p:sp>
        <p:nvSpPr>
          <p:cNvPr id="111" name="Google Shape;111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cxnSp>
        <p:nvCxnSpPr>
          <p:cNvPr id="112" name="Google Shape;112;p17"/>
          <p:cNvCxnSpPr/>
          <p:nvPr/>
        </p:nvCxnSpPr>
        <p:spPr>
          <a:xfrm rot="10800000" flipH="1">
            <a:off x="304100" y="790638"/>
            <a:ext cx="3432000" cy="8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750" y="990463"/>
            <a:ext cx="1210675" cy="121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2121150" y="990475"/>
            <a:ext cx="67251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IPTC (International Press Telecommunications Council) consorzio che raggruppa le maggiori agenzie di stampa del mondo con lo scopo di creare degli standard per la condivisione di notizie.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325650" y="2464075"/>
            <a:ext cx="85206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Roboto Slab"/>
                <a:ea typeface="Roboto Slab"/>
                <a:cs typeface="Roboto Slab"/>
                <a:sym typeface="Roboto Slab"/>
              </a:rPr>
              <a:t>Media Topics</a:t>
            </a:r>
            <a:endParaRPr sz="1600" b="1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standard IPTC che definisce una tassonomia gerarchica per le notizie di tipo testuale. 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16" name="Google Shape;116;p17"/>
          <p:cNvSpPr txBox="1">
            <a:spLocks noGrp="1"/>
          </p:cNvSpPr>
          <p:nvPr>
            <p:ph type="ctrTitle" idx="4294967295"/>
          </p:nvPr>
        </p:nvSpPr>
        <p:spPr>
          <a:xfrm>
            <a:off x="1155250" y="3650575"/>
            <a:ext cx="19086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1.200 categorie</a:t>
            </a:r>
            <a:endParaRPr sz="1900"/>
          </a:p>
        </p:txBody>
      </p:sp>
      <p:sp>
        <p:nvSpPr>
          <p:cNvPr id="117" name="Google Shape;117;p17"/>
          <p:cNvSpPr txBox="1">
            <a:spLocks noGrp="1"/>
          </p:cNvSpPr>
          <p:nvPr>
            <p:ph type="ctrTitle" idx="4294967295"/>
          </p:nvPr>
        </p:nvSpPr>
        <p:spPr>
          <a:xfrm>
            <a:off x="5693742" y="3650575"/>
            <a:ext cx="2680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6 livelli di profondità</a:t>
            </a:r>
            <a:endParaRPr sz="1900"/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650" y="3458399"/>
            <a:ext cx="8520602" cy="12106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9" name="Google Shape;119;p17"/>
          <p:cNvCxnSpPr/>
          <p:nvPr/>
        </p:nvCxnSpPr>
        <p:spPr>
          <a:xfrm>
            <a:off x="321475" y="2339150"/>
            <a:ext cx="8514600" cy="26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ctrTitle"/>
          </p:nvPr>
        </p:nvSpPr>
        <p:spPr>
          <a:xfrm>
            <a:off x="1338450" y="800100"/>
            <a:ext cx="6495000" cy="5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Creazione del Dataset</a:t>
            </a:r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862750" y="1655438"/>
            <a:ext cx="3723300" cy="3213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AutoNum type="arabicPeriod"/>
            </a:pPr>
            <a:r>
              <a:rPr lang="en" sz="1800" b="1" dirty="0">
                <a:latin typeface="Roboto Slab"/>
                <a:ea typeface="Roboto Slab"/>
                <a:cs typeface="Roboto Slab"/>
                <a:sym typeface="Roboto Slab"/>
              </a:rPr>
              <a:t>Struttura logica della tassonomia</a:t>
            </a:r>
            <a:br>
              <a:rPr lang="en" sz="1800" b="1" dirty="0">
                <a:latin typeface="Roboto Slab"/>
                <a:ea typeface="Roboto Slab"/>
                <a:cs typeface="Roboto Slab"/>
                <a:sym typeface="Roboto Slab"/>
              </a:rPr>
            </a:br>
            <a:endParaRPr sz="1800" b="1" dirty="0"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AutoNum type="arabicPeriod"/>
            </a:pPr>
            <a:r>
              <a:rPr lang="en" sz="1800" b="1" dirty="0">
                <a:latin typeface="Roboto Slab"/>
                <a:ea typeface="Roboto Slab"/>
                <a:cs typeface="Roboto Slab"/>
                <a:sym typeface="Roboto Slab"/>
              </a:rPr>
              <a:t>Ricerca automatica degli articoli</a:t>
            </a:r>
            <a:br>
              <a:rPr lang="en" sz="1800" b="1" dirty="0">
                <a:latin typeface="Roboto Slab"/>
                <a:ea typeface="Roboto Slab"/>
                <a:cs typeface="Roboto Slab"/>
                <a:sym typeface="Roboto Slab"/>
              </a:rPr>
            </a:br>
            <a:endParaRPr sz="1800" b="1" dirty="0"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AutoNum type="arabicPeriod"/>
            </a:pPr>
            <a:r>
              <a:rPr lang="it-IT" sz="1800" b="1" dirty="0">
                <a:latin typeface="Roboto Slab"/>
                <a:ea typeface="Roboto Slab"/>
                <a:cs typeface="Roboto Slab"/>
                <a:sym typeface="Roboto Slab"/>
              </a:rPr>
              <a:t>Estrazione e Data Cleaning degli articoli</a:t>
            </a:r>
            <a:br>
              <a:rPr lang="en" sz="1800" b="1" dirty="0">
                <a:latin typeface="Roboto Slab"/>
                <a:ea typeface="Roboto Slab"/>
                <a:cs typeface="Roboto Slab"/>
                <a:sym typeface="Roboto Slab"/>
              </a:rPr>
            </a:br>
            <a:endParaRPr sz="1800" b="1" dirty="0"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AutoNum type="arabicPeriod"/>
            </a:pPr>
            <a:r>
              <a:rPr lang="en" sz="1800" b="1" dirty="0">
                <a:latin typeface="Roboto Slab"/>
                <a:ea typeface="Roboto Slab"/>
                <a:cs typeface="Roboto Slab"/>
                <a:sym typeface="Roboto Slab"/>
              </a:rPr>
              <a:t>Dataset finale</a:t>
            </a:r>
            <a:endParaRPr sz="1800" b="1" dirty="0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5341950" y="3247325"/>
            <a:ext cx="2727600" cy="83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Insieme di documenti da cui gli algoritmi di apprendimento automatico dovranno imparare.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213" y="1655461"/>
            <a:ext cx="1523075" cy="152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311700" y="170194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0091EA"/>
                </a:solidFill>
              </a:rPr>
              <a:t>Struttura logica della tassonomia</a:t>
            </a:r>
            <a:endParaRPr sz="3000">
              <a:solidFill>
                <a:srgbClr val="0091EA"/>
              </a:solidFill>
            </a:endParaRPr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cxnSp>
        <p:nvCxnSpPr>
          <p:cNvPr id="134" name="Google Shape;134;p19"/>
          <p:cNvCxnSpPr/>
          <p:nvPr/>
        </p:nvCxnSpPr>
        <p:spPr>
          <a:xfrm>
            <a:off x="304100" y="799338"/>
            <a:ext cx="6134100" cy="17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647" y="1282700"/>
            <a:ext cx="1614400" cy="16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 rotWithShape="1">
          <a:blip r:embed="rId4">
            <a:alphaModFix/>
          </a:blip>
          <a:srcRect r="3660" b="23047"/>
          <a:stretch/>
        </p:blipFill>
        <p:spPr>
          <a:xfrm>
            <a:off x="165295" y="3613612"/>
            <a:ext cx="8813419" cy="865712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/>
          <p:nvPr/>
        </p:nvSpPr>
        <p:spPr>
          <a:xfrm>
            <a:off x="1258688" y="2986350"/>
            <a:ext cx="1522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Roboto"/>
                <a:ea typeface="Roboto"/>
                <a:cs typeface="Roboto"/>
                <a:sym typeface="Roboto"/>
              </a:rPr>
              <a:t>Media Topics</a:t>
            </a:r>
            <a:endParaRPr sz="17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19"/>
          <p:cNvSpPr/>
          <p:nvPr/>
        </p:nvSpPr>
        <p:spPr>
          <a:xfrm>
            <a:off x="4119801" y="1735906"/>
            <a:ext cx="1045200" cy="7080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9" name="Google Shape;13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9753" y="1282691"/>
            <a:ext cx="1522800" cy="152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/>
        </p:nvSpPr>
        <p:spPr>
          <a:xfrm>
            <a:off x="6389738" y="2855538"/>
            <a:ext cx="1522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Roboto"/>
                <a:ea typeface="Roboto"/>
                <a:cs typeface="Roboto"/>
                <a:sym typeface="Roboto"/>
              </a:rPr>
              <a:t>Struttura su Python</a:t>
            </a:r>
            <a:endParaRPr sz="1700"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311700" y="170194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0091EA"/>
                </a:solidFill>
              </a:rPr>
              <a:t>Ricerca automatica degli articoli</a:t>
            </a:r>
            <a:endParaRPr sz="3000" b="1">
              <a:solidFill>
                <a:srgbClr val="0091EA"/>
              </a:solidFill>
            </a:endParaRPr>
          </a:p>
        </p:txBody>
      </p:sp>
      <p:sp>
        <p:nvSpPr>
          <p:cNvPr id="146" name="Google Shape;146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cxnSp>
        <p:nvCxnSpPr>
          <p:cNvPr id="147" name="Google Shape;147;p20"/>
          <p:cNvCxnSpPr/>
          <p:nvPr/>
        </p:nvCxnSpPr>
        <p:spPr>
          <a:xfrm>
            <a:off x="304100" y="799338"/>
            <a:ext cx="6064500" cy="17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8" name="Google Shape;148;p20"/>
          <p:cNvPicPr preferRelativeResize="0"/>
          <p:nvPr/>
        </p:nvPicPr>
        <p:blipFill rotWithShape="1">
          <a:blip r:embed="rId3">
            <a:alphaModFix/>
          </a:blip>
          <a:srcRect t="29769" b="29282"/>
          <a:stretch/>
        </p:blipFill>
        <p:spPr>
          <a:xfrm>
            <a:off x="4586263" y="2619397"/>
            <a:ext cx="3492277" cy="80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 rotWithShape="1">
          <a:blip r:embed="rId4">
            <a:alphaModFix/>
          </a:blip>
          <a:srcRect t="15247" b="15254"/>
          <a:stretch/>
        </p:blipFill>
        <p:spPr>
          <a:xfrm>
            <a:off x="311725" y="1121075"/>
            <a:ext cx="8520551" cy="323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/>
          <p:nvPr/>
        </p:nvSpPr>
        <p:spPr>
          <a:xfrm>
            <a:off x="5475223" y="1623576"/>
            <a:ext cx="689100" cy="868800"/>
          </a:xfrm>
          <a:prstGeom prst="down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1" name="Google Shape;151;p20"/>
          <p:cNvPicPr preferRelativeResize="0"/>
          <p:nvPr/>
        </p:nvPicPr>
        <p:blipFill rotWithShape="1">
          <a:blip r:embed="rId5">
            <a:alphaModFix/>
          </a:blip>
          <a:srcRect t="9361" r="7535" b="1145"/>
          <a:stretch/>
        </p:blipFill>
        <p:spPr>
          <a:xfrm>
            <a:off x="311725" y="1906925"/>
            <a:ext cx="4107600" cy="235617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/>
          <p:nvPr/>
        </p:nvSpPr>
        <p:spPr>
          <a:xfrm rot="5400000">
            <a:off x="3760751" y="2584300"/>
            <a:ext cx="682200" cy="974400"/>
          </a:xfrm>
          <a:prstGeom prst="down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3" name="Google Shape;15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77625" y="1740475"/>
            <a:ext cx="406452" cy="406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76700" y="3328014"/>
            <a:ext cx="406448" cy="406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311700" y="170200"/>
            <a:ext cx="8832300" cy="62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0091EA"/>
                </a:solidFill>
              </a:rPr>
              <a:t>Estrazione e Data Cleaning degli articoli</a:t>
            </a:r>
            <a:endParaRPr sz="3000" b="1" dirty="0">
              <a:solidFill>
                <a:srgbClr val="0091EA"/>
              </a:solidFill>
            </a:endParaRPr>
          </a:p>
        </p:txBody>
      </p:sp>
      <p:sp>
        <p:nvSpPr>
          <p:cNvPr id="160" name="Google Shape;160;p2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cxnSp>
        <p:nvCxnSpPr>
          <p:cNvPr id="161" name="Google Shape;161;p21"/>
          <p:cNvCxnSpPr/>
          <p:nvPr/>
        </p:nvCxnSpPr>
        <p:spPr>
          <a:xfrm>
            <a:off x="304100" y="799338"/>
            <a:ext cx="7344300" cy="2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Google Shape;162;p21"/>
          <p:cNvSpPr/>
          <p:nvPr/>
        </p:nvSpPr>
        <p:spPr>
          <a:xfrm>
            <a:off x="318725" y="966725"/>
            <a:ext cx="4267200" cy="38745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21"/>
          <p:cNvPicPr preferRelativeResize="0"/>
          <p:nvPr/>
        </p:nvPicPr>
        <p:blipFill rotWithShape="1">
          <a:blip r:embed="rId3">
            <a:alphaModFix/>
          </a:blip>
          <a:srcRect r="6777" b="35233"/>
          <a:stretch/>
        </p:blipFill>
        <p:spPr>
          <a:xfrm>
            <a:off x="781708" y="1078475"/>
            <a:ext cx="3350676" cy="221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 rotWithShape="1">
          <a:blip r:embed="rId4">
            <a:alphaModFix/>
          </a:blip>
          <a:srcRect b="28494"/>
          <a:stretch/>
        </p:blipFill>
        <p:spPr>
          <a:xfrm>
            <a:off x="579413" y="3425925"/>
            <a:ext cx="3745800" cy="123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1"/>
          <p:cNvSpPr txBox="1"/>
          <p:nvPr/>
        </p:nvSpPr>
        <p:spPr>
          <a:xfrm>
            <a:off x="4585946" y="1146238"/>
            <a:ext cx="42273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Slab"/>
              <a:buAutoNum type="arabicPeriod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Scraping della pagina HTML contenente l’articolo.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Slab"/>
              <a:buAutoNum type="arabicPeriod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Estrazione dei testi interni alla pagina tramite processo di Data Cleaning.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Slab"/>
              <a:buAutoNum type="arabicPeriod"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Pulizia del testo e salvataggio in file locale.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1433" y="3425925"/>
            <a:ext cx="1073975" cy="107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1"/>
          <p:cNvSpPr txBox="1"/>
          <p:nvPr/>
        </p:nvSpPr>
        <p:spPr>
          <a:xfrm>
            <a:off x="5824158" y="4439900"/>
            <a:ext cx="2128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latin typeface="Roboto"/>
                <a:ea typeface="Roboto"/>
                <a:cs typeface="Roboto"/>
                <a:sym typeface="Roboto"/>
              </a:rPr>
              <a:t>dd-mm-yyyy_index.txt</a:t>
            </a:r>
            <a:endParaRPr sz="1000" i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1"/>
          <p:cNvSpPr/>
          <p:nvPr/>
        </p:nvSpPr>
        <p:spPr>
          <a:xfrm>
            <a:off x="4946076" y="3608918"/>
            <a:ext cx="1045200" cy="7080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/>
          <p:nvPr/>
        </p:nvSpPr>
        <p:spPr>
          <a:xfrm>
            <a:off x="6672413" y="2983974"/>
            <a:ext cx="2002800" cy="19806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6848380" y="3158003"/>
            <a:ext cx="1650900" cy="1632900"/>
          </a:xfrm>
          <a:prstGeom prst="ellipse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6H</a:t>
            </a:r>
            <a:endParaRPr sz="2000"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Tempo di esecuzione</a:t>
            </a:r>
            <a:endParaRPr sz="1200" b="1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5" name="Google Shape;175;p22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title" idx="4294967295"/>
          </p:nvPr>
        </p:nvSpPr>
        <p:spPr>
          <a:xfrm>
            <a:off x="311700" y="170194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0091EA"/>
                </a:solidFill>
              </a:rPr>
              <a:t>Dataset finale</a:t>
            </a:r>
            <a:endParaRPr sz="3000" b="1">
              <a:solidFill>
                <a:srgbClr val="0091EA"/>
              </a:solidFill>
            </a:endParaRPr>
          </a:p>
        </p:txBody>
      </p:sp>
      <p:cxnSp>
        <p:nvCxnSpPr>
          <p:cNvPr id="178" name="Google Shape;178;p22"/>
          <p:cNvCxnSpPr/>
          <p:nvPr/>
        </p:nvCxnSpPr>
        <p:spPr>
          <a:xfrm rot="10800000" flipH="1">
            <a:off x="304100" y="790638"/>
            <a:ext cx="2589000" cy="8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" name="Google Shape;179;p22"/>
          <p:cNvSpPr/>
          <p:nvPr/>
        </p:nvSpPr>
        <p:spPr>
          <a:xfrm>
            <a:off x="304100" y="1138364"/>
            <a:ext cx="1866600" cy="18456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468069" y="1300527"/>
            <a:ext cx="1538100" cy="15213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864</a:t>
            </a:r>
            <a:endParaRPr sz="2000"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Directory</a:t>
            </a:r>
            <a:endParaRPr sz="1200" b="1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2425305" y="3004066"/>
            <a:ext cx="2002800" cy="19806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2601272" y="3178095"/>
            <a:ext cx="1650900" cy="1632900"/>
          </a:xfrm>
          <a:prstGeom prst="ellipse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47.267</a:t>
            </a:r>
            <a:endParaRPr sz="2000"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Articoli</a:t>
            </a:r>
            <a:endParaRPr sz="1200" b="1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183" name="Google Shape;183;p22"/>
          <p:cNvCxnSpPr>
            <a:stCxn id="180" idx="5"/>
            <a:endCxn id="182" idx="1"/>
          </p:cNvCxnSpPr>
          <p:nvPr/>
        </p:nvCxnSpPr>
        <p:spPr>
          <a:xfrm>
            <a:off x="1780919" y="2599038"/>
            <a:ext cx="1062000" cy="81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4" name="Google Shape;184;p22"/>
          <p:cNvSpPr/>
          <p:nvPr/>
        </p:nvSpPr>
        <p:spPr>
          <a:xfrm>
            <a:off x="4585980" y="1070874"/>
            <a:ext cx="2002800" cy="19806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4761922" y="1244903"/>
            <a:ext cx="1650900" cy="1632900"/>
          </a:xfrm>
          <a:prstGeom prst="ellipse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231 MB</a:t>
            </a:r>
            <a:r>
              <a:rPr lang="en" sz="1800" b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1800" b="1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Dimensione</a:t>
            </a:r>
            <a:endParaRPr sz="1200" b="1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186" name="Google Shape;186;p22"/>
          <p:cNvCxnSpPr>
            <a:stCxn id="182" idx="7"/>
            <a:endCxn id="185" idx="3"/>
          </p:cNvCxnSpPr>
          <p:nvPr/>
        </p:nvCxnSpPr>
        <p:spPr>
          <a:xfrm rot="10800000" flipH="1">
            <a:off x="4010404" y="2638727"/>
            <a:ext cx="993300" cy="7785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" name="Google Shape;187;p22"/>
          <p:cNvCxnSpPr>
            <a:stCxn id="185" idx="5"/>
            <a:endCxn id="174" idx="1"/>
          </p:cNvCxnSpPr>
          <p:nvPr/>
        </p:nvCxnSpPr>
        <p:spPr>
          <a:xfrm>
            <a:off x="6171054" y="2638670"/>
            <a:ext cx="919200" cy="7584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>
            <a:spLocks noGrp="1"/>
          </p:cNvSpPr>
          <p:nvPr>
            <p:ph type="ctrTitle"/>
          </p:nvPr>
        </p:nvSpPr>
        <p:spPr>
          <a:xfrm>
            <a:off x="1044775" y="934367"/>
            <a:ext cx="77877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Approcci per la creazione dei classificatori</a:t>
            </a:r>
            <a:endParaRPr sz="3000"/>
          </a:p>
        </p:txBody>
      </p:sp>
      <p:pic>
        <p:nvPicPr>
          <p:cNvPr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9700" y="2252426"/>
            <a:ext cx="1604600" cy="160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91EA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411</Words>
  <Application>Microsoft Office PowerPoint</Application>
  <PresentationFormat>Presentazione su schermo (16:9)</PresentationFormat>
  <Paragraphs>80</Paragraphs>
  <Slides>14</Slides>
  <Notes>14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0" baseType="lpstr">
      <vt:lpstr>Arial</vt:lpstr>
      <vt:lpstr>Calibri</vt:lpstr>
      <vt:lpstr>Roboto</vt:lpstr>
      <vt:lpstr>Roboto Slab</vt:lpstr>
      <vt:lpstr>Source Sans Pro</vt:lpstr>
      <vt:lpstr>Cordelia template</vt:lpstr>
      <vt:lpstr>Automazione del processo di creazione di classificatori su tassonomie gerarchiche</vt:lpstr>
      <vt:lpstr>Scopo del progetto</vt:lpstr>
      <vt:lpstr>IPTC Media Topics</vt:lpstr>
      <vt:lpstr>Creazione del Dataset</vt:lpstr>
      <vt:lpstr>Struttura logica della tassonomia</vt:lpstr>
      <vt:lpstr>Ricerca automatica degli articoli</vt:lpstr>
      <vt:lpstr>Estrazione e Data Cleaning degli articoli</vt:lpstr>
      <vt:lpstr>Dataset finale</vt:lpstr>
      <vt:lpstr>Approcci per la creazione dei classificatori</vt:lpstr>
      <vt:lpstr>Approccio a 2 livelli</vt:lpstr>
      <vt:lpstr>Approccio gerarchico</vt:lpstr>
      <vt:lpstr>Confronto delle performance totali</vt:lpstr>
      <vt:lpstr>Demo di utilizzo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Automazione del processo di creazione di classificatori su tassonomie gerarchiche</dc:title>
  <cp:lastModifiedBy>sergio maccarrone</cp:lastModifiedBy>
  <cp:revision>4</cp:revision>
  <dcterms:modified xsi:type="dcterms:W3CDTF">2021-07-27T17:46:39Z</dcterms:modified>
</cp:coreProperties>
</file>